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70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1CE2E07-19EE-43EA-BA5E-4F521F06D22F}" type="datetimeFigureOut">
              <a:rPr lang="ru-RU" smtClean="0"/>
              <a:t>03.12.2021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58E7EEA-C315-468E-A249-700743308A8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229600" cy="532765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kk-KZ" altLang="ru-RU" sz="36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4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kk-KZ" alt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kk-KZ" altLang="ru-RU" sz="3600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өнімділігі және Еңбекті нормалау</a:t>
            </a:r>
          </a:p>
          <a:p>
            <a:pPr marL="0" indent="0" algn="ctr">
              <a:lnSpc>
                <a:spcPct val="80000"/>
              </a:lnSpc>
              <a:buNone/>
            </a:pPr>
            <a:endParaRPr lang="kk-KZ" alt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kk-KZ" altLang="ru-RU" sz="3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kk-KZ" alt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kk-KZ" alt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Дәріскер: Сагидолдина А.Ж.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3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kk-KZ" altLang="ru-RU" sz="24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2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229600" cy="5327650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kk-KZ" altLang="ru-RU" sz="2400" smtClean="0">
                <a:latin typeface="Verdana" pitchFamily="34" charset="0"/>
              </a:rPr>
              <a:t>бұл өндіріс процесінде жұмсалған қоғамдық еңбектің тиімділігі, нәтижелілігі. Бір жұмыс істеушінің еңбек өнімділігі жалпы түрде мына формула арқылы анықталады: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kk-KZ" altLang="ru-RU" sz="800" smtClean="0">
              <a:latin typeface="Verdana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US" altLang="ru-RU" sz="2400" smtClean="0">
                <a:latin typeface="Verdana" pitchFamily="34" charset="0"/>
              </a:rPr>
              <a:t>W = Q / N</a:t>
            </a:r>
            <a:endParaRPr lang="kk-KZ" altLang="ru-RU" sz="2400" smtClean="0">
              <a:latin typeface="Verdana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kk-KZ" altLang="ru-RU" sz="800" smtClean="0">
              <a:latin typeface="Verdana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kk-KZ" altLang="ru-RU" sz="2400" smtClean="0">
                <a:latin typeface="Verdana" pitchFamily="34" charset="0"/>
              </a:rPr>
              <a:t> және қызметкерлердің еңбек өнімділігі келесі параметрлер арқылы сипатталады: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kk-KZ" altLang="ru-RU" sz="2400" smtClean="0">
              <a:latin typeface="Verdana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kk-KZ" altLang="ru-RU" sz="2400" smtClean="0">
                <a:latin typeface="Verdana" pitchFamily="34" charset="0"/>
              </a:rPr>
              <a:t>- </a:t>
            </a:r>
            <a:r>
              <a:rPr lang="kk-KZ" altLang="ru-RU" sz="2400" b="1" i="1" u="sng" smtClean="0">
                <a:latin typeface="Verdana" pitchFamily="34" charset="0"/>
              </a:rPr>
              <a:t>Өндірім</a:t>
            </a:r>
            <a:r>
              <a:rPr lang="kk-KZ" altLang="ru-RU" sz="2400" smtClean="0">
                <a:latin typeface="Verdana" pitchFamily="34" charset="0"/>
              </a:rPr>
              <a:t> (выработка) бір уақыт өлшемі ішінде өндірілген өнімнің немесе орындалған жұмыстың көлемі(Q/Т); 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endParaRPr lang="kk-KZ" altLang="ru-RU" sz="2400" smtClean="0">
              <a:latin typeface="Verdana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kk-KZ" altLang="ru-RU" sz="2400" smtClean="0">
                <a:latin typeface="Verdana" pitchFamily="34" charset="0"/>
              </a:rPr>
              <a:t>- </a:t>
            </a:r>
            <a:r>
              <a:rPr lang="kk-KZ" altLang="ru-RU" sz="2400" b="1" i="1" u="sng" smtClean="0">
                <a:latin typeface="Verdana" pitchFamily="34" charset="0"/>
              </a:rPr>
              <a:t>Еңбексыйымдылық </a:t>
            </a:r>
            <a:r>
              <a:rPr lang="kk-KZ" altLang="ru-RU" sz="2400" smtClean="0">
                <a:latin typeface="Verdana" pitchFamily="34" charset="0"/>
              </a:rPr>
              <a:t>(трудоемкость) - өнім бірлігін өндіруге немесе белгілі жұмыс көлемін орындауға жұмсалған уақыт мөлшерімен есептеледі (Т/Q). 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1258888" y="260350"/>
            <a:ext cx="6985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b="1" i="1"/>
              <a:t>ЕҢБЕК ӨНІМДІЛІГІ</a:t>
            </a:r>
            <a:endParaRPr lang="ru-RU" altLang="ru-RU" sz="2800" b="1" i="1"/>
          </a:p>
        </p:txBody>
      </p:sp>
    </p:spTree>
    <p:extLst>
      <p:ext uri="{BB962C8B-B14F-4D97-AF65-F5344CB8AC3E}">
        <p14:creationId xmlns:p14="http://schemas.microsoft.com/office/powerpoint/2010/main" val="207540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762000" y="76200"/>
            <a:ext cx="754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1" lang="ru-RU" altLang="ru-RU" sz="2800" b="1" i="1">
                <a:solidFill>
                  <a:srgbClr val="660033"/>
                </a:solidFill>
                <a:latin typeface="Verdana" pitchFamily="34" charset="0"/>
              </a:rPr>
              <a:t>Еңбек өнімділігін өлшеу әдістері:</a:t>
            </a:r>
          </a:p>
        </p:txBody>
      </p:sp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1692275" y="836613"/>
            <a:ext cx="7140575" cy="566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1" lang="ru-RU" altLang="ru-RU" sz="2000" b="1">
                <a:latin typeface="Verdana" pitchFamily="34" charset="0"/>
              </a:rPr>
              <a:t> </a:t>
            </a:r>
            <a:r>
              <a:rPr kumimoji="1" lang="ru-RU" altLang="ru-RU" sz="2200" b="1" i="1">
                <a:solidFill>
                  <a:srgbClr val="FF0000"/>
                </a:solidFill>
                <a:latin typeface="Verdana" pitchFamily="34" charset="0"/>
              </a:rPr>
              <a:t>Натуралдық әдіс</a:t>
            </a:r>
            <a:r>
              <a:rPr kumimoji="1" lang="ru-RU" altLang="ru-RU" sz="2000" b="1">
                <a:latin typeface="Verdana" pitchFamily="34" charset="0"/>
              </a:rPr>
              <a:t> - </a:t>
            </a:r>
            <a:r>
              <a:rPr kumimoji="1" lang="kk-KZ" altLang="ru-RU" sz="2000" b="1"/>
              <a:t>өндірілген өнім көлемі натуралдық шамамен өрнектелетін (тонна, метр, км, дана, т.б.) қарапайым және нақты әдіс.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1" lang="kk-KZ" altLang="ru-RU" sz="2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ru-RU" altLang="ru-RU" sz="2000" b="1">
                <a:latin typeface="Verdana" pitchFamily="34" charset="0"/>
              </a:rPr>
              <a:t> </a:t>
            </a:r>
            <a:r>
              <a:rPr kumimoji="1" lang="ru-RU" altLang="ru-RU" sz="2200" b="1" i="1">
                <a:solidFill>
                  <a:srgbClr val="FF0000"/>
                </a:solidFill>
                <a:latin typeface="Verdana" pitchFamily="34" charset="0"/>
              </a:rPr>
              <a:t>Құндық әдіс</a:t>
            </a:r>
            <a:r>
              <a:rPr kumimoji="1" lang="ru-RU" altLang="ru-RU" sz="2000" b="1">
                <a:latin typeface="Verdana" pitchFamily="34" charset="0"/>
              </a:rPr>
              <a:t> - </a:t>
            </a:r>
            <a:r>
              <a:rPr kumimoji="1" lang="kk-KZ" altLang="ru-RU" sz="2000" b="1"/>
              <a:t>еңбек өнімділігі ақша бірлігімен өрнектелген өндірілген өнімнің жұмыс уақытының шығынының қатынасымен анықталады.</a:t>
            </a:r>
            <a:r>
              <a:rPr kumimoji="1" lang="kk-KZ" altLang="ru-RU" sz="1800"/>
              <a:t> </a:t>
            </a:r>
            <a:r>
              <a:rPr kumimoji="1" lang="kk-KZ" altLang="ru-RU" sz="2000" b="1"/>
              <a:t>Құндық мәнде еңбек өнімділігін есептеу үшін шығарылған өнім көлемін бағалайтын әр түрлі көрсеткіштер қолданылады: жалпы өнім, тауарлық өнім, өткізілген өнім, таза өнім, шартты таза өнім.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1" lang="kk-KZ" altLang="ru-RU" sz="2000" b="1">
              <a:latin typeface="Verdan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ru-RU" altLang="ru-RU" sz="2000" b="1">
                <a:latin typeface="Verdana" pitchFamily="34" charset="0"/>
              </a:rPr>
              <a:t> </a:t>
            </a:r>
            <a:r>
              <a:rPr kumimoji="1" lang="ru-RU" altLang="ru-RU" sz="2200" b="1" i="1">
                <a:solidFill>
                  <a:srgbClr val="FF0000"/>
                </a:solidFill>
                <a:latin typeface="Verdana" pitchFamily="34" charset="0"/>
              </a:rPr>
              <a:t>Еңбектік әдіс</a:t>
            </a:r>
            <a:r>
              <a:rPr kumimoji="1" lang="ru-RU" altLang="ru-RU" sz="2000" b="1">
                <a:latin typeface="Verdana" pitchFamily="34" charset="0"/>
              </a:rPr>
              <a:t> - </a:t>
            </a:r>
            <a:r>
              <a:rPr kumimoji="1" lang="kk-KZ" altLang="ru-RU" sz="2000" b="1"/>
              <a:t>ғылыми негізделген нормада еңбек өнімділігінің динамикасын тура сипаттайды. Жұмыс орындарында, бригада, өндірістік учаскелерде және цехтарда аяқталмаған өнімді шығару барысында еңбек өнімділігі норма-сағатпен анықталады.</a:t>
            </a:r>
            <a:r>
              <a:rPr kumimoji="1" lang="ru-RU" altLang="ru-RU" sz="2000"/>
              <a:t> </a:t>
            </a:r>
          </a:p>
        </p:txBody>
      </p:sp>
      <p:sp>
        <p:nvSpPr>
          <p:cNvPr id="8196" name="AutoShape 7"/>
          <p:cNvSpPr>
            <a:spLocks noChangeArrowheads="1"/>
          </p:cNvSpPr>
          <p:nvPr/>
        </p:nvSpPr>
        <p:spPr bwMode="auto">
          <a:xfrm>
            <a:off x="755650" y="981075"/>
            <a:ext cx="6096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66"/>
          </a:solidFill>
          <a:ln w="38100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8197" name="AutoShape 8"/>
          <p:cNvSpPr>
            <a:spLocks noChangeArrowheads="1"/>
          </p:cNvSpPr>
          <p:nvPr/>
        </p:nvSpPr>
        <p:spPr bwMode="auto">
          <a:xfrm>
            <a:off x="755650" y="2492375"/>
            <a:ext cx="6096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66"/>
          </a:solidFill>
          <a:ln w="38100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8198" name="AutoShape 9"/>
          <p:cNvSpPr>
            <a:spLocks noChangeArrowheads="1"/>
          </p:cNvSpPr>
          <p:nvPr/>
        </p:nvSpPr>
        <p:spPr bwMode="auto">
          <a:xfrm>
            <a:off x="684213" y="4797425"/>
            <a:ext cx="6096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66"/>
          </a:solidFill>
          <a:ln w="38100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915692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grpSp>
        <p:nvGrpSpPr>
          <p:cNvPr id="9219" name="Group 5"/>
          <p:cNvGrpSpPr>
            <a:grpSpLocks/>
          </p:cNvGrpSpPr>
          <p:nvPr/>
        </p:nvGrpSpPr>
        <p:grpSpPr bwMode="auto">
          <a:xfrm>
            <a:off x="457200" y="914400"/>
            <a:ext cx="8229600" cy="3095625"/>
            <a:chOff x="288" y="576"/>
            <a:chExt cx="5184" cy="1950"/>
          </a:xfrm>
        </p:grpSpPr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384" y="576"/>
              <a:ext cx="4944" cy="19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57150">
              <a:solidFill>
                <a:srgbClr val="FF0000"/>
              </a:solidFill>
              <a:round/>
              <a:headEnd/>
              <a:tailEnd/>
            </a:ln>
            <a:effectLst>
              <a:outerShdw dist="53882" dir="13500000" algn="ctr" rotWithShape="0">
                <a:srgbClr val="FFAFFF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288" y="816"/>
              <a:ext cx="5184" cy="1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>
                <a:defRPr/>
              </a:pPr>
              <a:r>
                <a:rPr lang="ru-RU" sz="4800" b="1" i="1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itchFamily="34" charset="0"/>
                </a:rPr>
                <a:t>Еңбекті нормалау</a:t>
              </a:r>
            </a:p>
          </p:txBody>
        </p:sp>
      </p:grpSp>
      <p:pic>
        <p:nvPicPr>
          <p:cNvPr id="9220" name="Picture 8" descr="week_4_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419600"/>
            <a:ext cx="31480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091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600075" y="88900"/>
            <a:ext cx="8115300" cy="646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800" b="1" i="1">
                <a:solidFill>
                  <a:srgbClr val="003300"/>
                </a:solidFill>
                <a:latin typeface="Verdana" pitchFamily="34" charset="0"/>
              </a:rPr>
              <a:t>Еңбекті нормалау қамтамасыз етеді</a:t>
            </a:r>
            <a:r>
              <a:rPr lang="ru-RU" altLang="ru-RU" sz="2400" b="1">
                <a:latin typeface="Verdana" pitchFamily="34" charset="0"/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Жеке бөлшектерді дайындаудың жоспарлы еңбек сыйымдылығын анықтауды;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rgbClr val="99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Қажетті қызметкерлердің санын есептеуді;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rgbClr val="99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Еңбек нәтижесін бағалауды;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rgbClr val="99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Жаңа техниканы енгізуден болған тиімділікті бағалауды;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rgbClr val="99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Еңбек өнімділігін арттыру жоспарын негіздеуді;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rgbClr val="99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Өндірістік бағдарламаны есептеуді;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rgbClr val="99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2400" b="1">
                <a:solidFill>
                  <a:srgbClr val="990000"/>
                </a:solidFill>
                <a:latin typeface="Verdana" pitchFamily="34" charset="0"/>
              </a:rPr>
              <a:t> Қажетті жабдықтар санын анықтауды.</a:t>
            </a:r>
          </a:p>
        </p:txBody>
      </p:sp>
    </p:spTree>
    <p:extLst>
      <p:ext uri="{BB962C8B-B14F-4D97-AF65-F5344CB8AC3E}">
        <p14:creationId xmlns:p14="http://schemas.microsoft.com/office/powerpoint/2010/main" val="414370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2124075" y="90488"/>
            <a:ext cx="41036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i="1">
                <a:solidFill>
                  <a:srgbClr val="003300"/>
                </a:solidFill>
                <a:latin typeface="Verdana" pitchFamily="34" charset="0"/>
              </a:rPr>
              <a:t>Нормалар түрлері</a:t>
            </a:r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762000" y="2057400"/>
            <a:ext cx="2514600" cy="533400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Уақыт нормасы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762000" y="3048000"/>
            <a:ext cx="2514600" cy="533400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Өндірім нормасы</a:t>
            </a: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762000" y="4114800"/>
            <a:ext cx="2514600" cy="838200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Нормаланған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тапсырмалар</a:t>
            </a:r>
            <a:endParaRPr lang="ru-RU" altLang="ru-RU" sz="2400">
              <a:latin typeface="Verdana" pitchFamily="34" charset="0"/>
            </a:endParaRPr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5715000" y="4191000"/>
            <a:ext cx="2960688" cy="1398588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Жұмыс орнына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қызмет көрсету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уақытының нормасы</a:t>
            </a:r>
            <a:endParaRPr lang="ru-RU" altLang="ru-RU" sz="2400">
              <a:latin typeface="Verdana" pitchFamily="34" charset="0"/>
            </a:endParaRPr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5562600" y="2205038"/>
            <a:ext cx="3402013" cy="461962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Қызмет көрсету нормасы</a:t>
            </a:r>
          </a:p>
        </p:txBody>
      </p:sp>
      <p:sp>
        <p:nvSpPr>
          <p:cNvPr id="11272" name="Rectangle 11"/>
          <p:cNvSpPr>
            <a:spLocks noChangeArrowheads="1"/>
          </p:cNvSpPr>
          <p:nvPr/>
        </p:nvSpPr>
        <p:spPr bwMode="auto">
          <a:xfrm>
            <a:off x="5638800" y="3200400"/>
            <a:ext cx="3200400" cy="457200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Басқарылу нормасы</a:t>
            </a:r>
          </a:p>
        </p:txBody>
      </p:sp>
      <p:sp>
        <p:nvSpPr>
          <p:cNvPr id="11273" name="Rectangle 12"/>
          <p:cNvSpPr>
            <a:spLocks noChangeArrowheads="1"/>
          </p:cNvSpPr>
          <p:nvPr/>
        </p:nvSpPr>
        <p:spPr bwMode="auto">
          <a:xfrm>
            <a:off x="457200" y="5486400"/>
            <a:ext cx="2962275" cy="750888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Жұмысшылар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санының нормасы</a:t>
            </a:r>
            <a:endParaRPr lang="ru-RU" altLang="ru-RU" sz="2400">
              <a:latin typeface="Verdana" pitchFamily="34" charset="0"/>
            </a:endParaRPr>
          </a:p>
        </p:txBody>
      </p:sp>
      <p:grpSp>
        <p:nvGrpSpPr>
          <p:cNvPr id="11274" name="Group 13"/>
          <p:cNvGrpSpPr>
            <a:grpSpLocks/>
          </p:cNvGrpSpPr>
          <p:nvPr/>
        </p:nvGrpSpPr>
        <p:grpSpPr bwMode="auto">
          <a:xfrm>
            <a:off x="4800600" y="1219200"/>
            <a:ext cx="914400" cy="3733800"/>
            <a:chOff x="3072" y="1008"/>
            <a:chExt cx="576" cy="2352"/>
          </a:xfrm>
        </p:grpSpPr>
        <p:sp>
          <p:nvSpPr>
            <p:cNvPr id="11281" name="Line 14"/>
            <p:cNvSpPr>
              <a:spLocks noChangeShapeType="1"/>
            </p:cNvSpPr>
            <p:nvPr/>
          </p:nvSpPr>
          <p:spPr bwMode="auto">
            <a:xfrm>
              <a:off x="3072" y="1008"/>
              <a:ext cx="0" cy="235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82" name="Line 15"/>
            <p:cNvSpPr>
              <a:spLocks noChangeShapeType="1"/>
            </p:cNvSpPr>
            <p:nvPr/>
          </p:nvSpPr>
          <p:spPr bwMode="auto">
            <a:xfrm>
              <a:off x="3072" y="3360"/>
              <a:ext cx="57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83" name="Line 16"/>
            <p:cNvSpPr>
              <a:spLocks noChangeShapeType="1"/>
            </p:cNvSpPr>
            <p:nvPr/>
          </p:nvSpPr>
          <p:spPr bwMode="auto">
            <a:xfrm>
              <a:off x="3072" y="2400"/>
              <a:ext cx="5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84" name="Line 17"/>
            <p:cNvSpPr>
              <a:spLocks noChangeShapeType="1"/>
            </p:cNvSpPr>
            <p:nvPr/>
          </p:nvSpPr>
          <p:spPr bwMode="auto">
            <a:xfrm>
              <a:off x="3072" y="1776"/>
              <a:ext cx="4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11275" name="Group 18"/>
          <p:cNvGrpSpPr>
            <a:grpSpLocks/>
          </p:cNvGrpSpPr>
          <p:nvPr/>
        </p:nvGrpSpPr>
        <p:grpSpPr bwMode="auto">
          <a:xfrm>
            <a:off x="3276600" y="1295400"/>
            <a:ext cx="838200" cy="4495800"/>
            <a:chOff x="2064" y="816"/>
            <a:chExt cx="528" cy="2832"/>
          </a:xfrm>
        </p:grpSpPr>
        <p:sp>
          <p:nvSpPr>
            <p:cNvPr id="11276" name="Line 19"/>
            <p:cNvSpPr>
              <a:spLocks noChangeShapeType="1"/>
            </p:cNvSpPr>
            <p:nvPr/>
          </p:nvSpPr>
          <p:spPr bwMode="auto">
            <a:xfrm>
              <a:off x="2592" y="816"/>
              <a:ext cx="0" cy="28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77" name="Line 20"/>
            <p:cNvSpPr>
              <a:spLocks noChangeShapeType="1"/>
            </p:cNvSpPr>
            <p:nvPr/>
          </p:nvSpPr>
          <p:spPr bwMode="auto">
            <a:xfrm flipH="1">
              <a:off x="2064" y="2880"/>
              <a:ext cx="5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78" name="Line 21"/>
            <p:cNvSpPr>
              <a:spLocks noChangeShapeType="1"/>
            </p:cNvSpPr>
            <p:nvPr/>
          </p:nvSpPr>
          <p:spPr bwMode="auto">
            <a:xfrm flipH="1">
              <a:off x="2064" y="2112"/>
              <a:ext cx="5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79" name="Line 22"/>
            <p:cNvSpPr>
              <a:spLocks noChangeShapeType="1"/>
            </p:cNvSpPr>
            <p:nvPr/>
          </p:nvSpPr>
          <p:spPr bwMode="auto">
            <a:xfrm flipH="1">
              <a:off x="2064" y="1488"/>
              <a:ext cx="5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1280" name="Line 23"/>
            <p:cNvSpPr>
              <a:spLocks noChangeShapeType="1"/>
            </p:cNvSpPr>
            <p:nvPr/>
          </p:nvSpPr>
          <p:spPr bwMode="auto">
            <a:xfrm flipH="1">
              <a:off x="2112" y="3648"/>
              <a:ext cx="4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94172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685800" y="152400"/>
            <a:ext cx="7620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rgbClr val="0000CC"/>
                </a:solidFill>
                <a:latin typeface="Verdana" pitchFamily="34" charset="0"/>
              </a:rPr>
              <a:t>Уақыт нормасы</a:t>
            </a:r>
            <a:r>
              <a:rPr lang="ru-RU" altLang="ru-RU" sz="1800" b="1">
                <a:latin typeface="Verdana" pitchFamily="34" charset="0"/>
              </a:rPr>
              <a:t> – </a:t>
            </a:r>
            <a:r>
              <a:rPr lang="kk-KZ" altLang="ru-RU" sz="2000">
                <a:latin typeface="Verdana" pitchFamily="34" charset="0"/>
              </a:rPr>
              <a:t>өнім бірлігін өндіруге немесе белгілі жұмыс көлемін орындауға қажетті жұмыс уақытынң ұзақтығы</a:t>
            </a:r>
            <a:endParaRPr lang="ru-RU" altLang="ru-RU" sz="2000">
              <a:latin typeface="Verdana" pitchFamily="34" charset="0"/>
            </a:endParaRPr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5076825" y="1412875"/>
            <a:ext cx="3733800" cy="914400"/>
          </a:xfrm>
          <a:prstGeom prst="rect">
            <a:avLst/>
          </a:prstGeom>
          <a:solidFill>
            <a:srgbClr val="FFFFE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Дайындау-қорытындылау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уақытының нормасы</a:t>
            </a:r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323850" y="1341438"/>
            <a:ext cx="3505200" cy="990600"/>
          </a:xfrm>
          <a:prstGeom prst="rect">
            <a:avLst/>
          </a:prstGeom>
          <a:solidFill>
            <a:srgbClr val="FFFFE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latin typeface="Verdana" pitchFamily="34" charset="0"/>
              </a:rPr>
              <a:t>Даналық уақыт нормасы</a:t>
            </a:r>
          </a:p>
        </p:txBody>
      </p:sp>
      <p:sp>
        <p:nvSpPr>
          <p:cNvPr id="12293" name="Line 8"/>
          <p:cNvSpPr>
            <a:spLocks noChangeShapeType="1"/>
          </p:cNvSpPr>
          <p:nvPr/>
        </p:nvSpPr>
        <p:spPr bwMode="auto">
          <a:xfrm flipH="1">
            <a:off x="2627313" y="908050"/>
            <a:ext cx="1371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294" name="Line 9"/>
          <p:cNvSpPr>
            <a:spLocks noChangeShapeType="1"/>
          </p:cNvSpPr>
          <p:nvPr/>
        </p:nvSpPr>
        <p:spPr bwMode="auto">
          <a:xfrm>
            <a:off x="4932363" y="908050"/>
            <a:ext cx="1582737" cy="377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pSp>
        <p:nvGrpSpPr>
          <p:cNvPr id="12295" name="Group 12"/>
          <p:cNvGrpSpPr>
            <a:grpSpLocks/>
          </p:cNvGrpSpPr>
          <p:nvPr/>
        </p:nvGrpSpPr>
        <p:grpSpPr bwMode="auto">
          <a:xfrm>
            <a:off x="395288" y="2349500"/>
            <a:ext cx="533400" cy="3240088"/>
            <a:chOff x="3792" y="1776"/>
            <a:chExt cx="336" cy="1728"/>
          </a:xfrm>
        </p:grpSpPr>
        <p:sp>
          <p:nvSpPr>
            <p:cNvPr id="12301" name="Line 13"/>
            <p:cNvSpPr>
              <a:spLocks noChangeShapeType="1"/>
            </p:cNvSpPr>
            <p:nvPr/>
          </p:nvSpPr>
          <p:spPr bwMode="auto">
            <a:xfrm>
              <a:off x="3792" y="1776"/>
              <a:ext cx="0" cy="17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2302" name="Line 14"/>
            <p:cNvSpPr>
              <a:spLocks noChangeShapeType="1"/>
            </p:cNvSpPr>
            <p:nvPr/>
          </p:nvSpPr>
          <p:spPr bwMode="auto">
            <a:xfrm>
              <a:off x="3792" y="2640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2303" name="Line 15"/>
            <p:cNvSpPr>
              <a:spLocks noChangeShapeType="1"/>
            </p:cNvSpPr>
            <p:nvPr/>
          </p:nvSpPr>
          <p:spPr bwMode="auto">
            <a:xfrm>
              <a:off x="3792" y="2928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2304" name="Line 16"/>
            <p:cNvSpPr>
              <a:spLocks noChangeShapeType="1"/>
            </p:cNvSpPr>
            <p:nvPr/>
          </p:nvSpPr>
          <p:spPr bwMode="auto">
            <a:xfrm>
              <a:off x="3792" y="3504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2296" name="Text Box 18"/>
          <p:cNvSpPr txBox="1">
            <a:spLocks noChangeArrowheads="1"/>
          </p:cNvSpPr>
          <p:nvPr/>
        </p:nvSpPr>
        <p:spPr bwMode="auto">
          <a:xfrm>
            <a:off x="971550" y="3357563"/>
            <a:ext cx="22098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Verdana" pitchFamily="34" charset="0"/>
              </a:rPr>
              <a:t>Жедел-әрекет (оператив</a:t>
            </a:r>
            <a:r>
              <a:rPr lang="kk-KZ" altLang="ru-RU" sz="1800" b="1">
                <a:latin typeface="Verdana" pitchFamily="34" charset="0"/>
              </a:rPr>
              <a:t>ік) уақыт</a:t>
            </a:r>
            <a:endParaRPr lang="ru-RU" altLang="ru-RU" sz="1800" b="1">
              <a:latin typeface="Verdana" pitchFamily="34" charset="0"/>
            </a:endParaRPr>
          </a:p>
        </p:txBody>
      </p:sp>
      <p:sp>
        <p:nvSpPr>
          <p:cNvPr id="12297" name="Text Box 19"/>
          <p:cNvSpPr txBox="1">
            <a:spLocks noChangeArrowheads="1"/>
          </p:cNvSpPr>
          <p:nvPr/>
        </p:nvSpPr>
        <p:spPr bwMode="auto">
          <a:xfrm>
            <a:off x="971550" y="4292600"/>
            <a:ext cx="2286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Verdana" pitchFamily="34" charset="0"/>
              </a:rPr>
              <a:t>Жұмыс орнына қызмет көрсету уақыты</a:t>
            </a:r>
          </a:p>
        </p:txBody>
      </p:sp>
      <p:sp>
        <p:nvSpPr>
          <p:cNvPr id="12298" name="Text Box 20"/>
          <p:cNvSpPr txBox="1">
            <a:spLocks noChangeArrowheads="1"/>
          </p:cNvSpPr>
          <p:nvPr/>
        </p:nvSpPr>
        <p:spPr bwMode="auto">
          <a:xfrm>
            <a:off x="900113" y="5300663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Verdana" pitchFamily="34" charset="0"/>
              </a:rPr>
              <a:t>Үзілістер уақтыты</a:t>
            </a:r>
          </a:p>
        </p:txBody>
      </p:sp>
      <p:sp>
        <p:nvSpPr>
          <p:cNvPr id="12299" name="Rectangle 22"/>
          <p:cNvSpPr>
            <a:spLocks noChangeArrowheads="1"/>
          </p:cNvSpPr>
          <p:nvPr/>
        </p:nvSpPr>
        <p:spPr bwMode="auto">
          <a:xfrm>
            <a:off x="3276600" y="2492375"/>
            <a:ext cx="51339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400" b="1" i="1">
                <a:latin typeface="Verdana" pitchFamily="34" charset="0"/>
              </a:rPr>
              <a:t>Ну = tд + tд-қ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800" b="1" i="1">
              <a:latin typeface="Verdan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400" b="1" i="1">
                <a:latin typeface="Verdana" pitchFamily="34" charset="0"/>
              </a:rPr>
              <a:t>tд = tн + tқ + tқ.к.+ tд+ tұ-т </a:t>
            </a:r>
          </a:p>
        </p:txBody>
      </p:sp>
      <p:sp>
        <p:nvSpPr>
          <p:cNvPr id="12300" name="Rectangle 23"/>
          <p:cNvSpPr>
            <a:spLocks noChangeArrowheads="1"/>
          </p:cNvSpPr>
          <p:nvPr/>
        </p:nvSpPr>
        <p:spPr bwMode="auto">
          <a:xfrm>
            <a:off x="3419475" y="3644900"/>
            <a:ext cx="5545138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мұнда,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/>
              <a:t>tд – даналық уақыт;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tд-қ – дайындау-қорытындылау уақыты.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tн – негізгі уақыт;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tқ – қосымша уақыт;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tқ.к.- жұмыс орнына қызмет көрсету уақыты;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tд – демалыс уақыты;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tұ,т- ұйымдастырушылық-техникалық себептерге байланысты үзіліс уақыты (белгіленген уақыт). </a:t>
            </a:r>
          </a:p>
        </p:txBody>
      </p:sp>
    </p:spTree>
    <p:extLst>
      <p:ext uri="{BB962C8B-B14F-4D97-AF65-F5344CB8AC3E}">
        <p14:creationId xmlns:p14="http://schemas.microsoft.com/office/powerpoint/2010/main" val="3897842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762000" y="473075"/>
            <a:ext cx="76962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i="1">
                <a:solidFill>
                  <a:schemeClr val="accent2"/>
                </a:solidFill>
                <a:latin typeface="Verdana" pitchFamily="34" charset="0"/>
              </a:rPr>
              <a:t>Жұмыс орнына қызмет көрсету уақытының нормасы</a:t>
            </a:r>
            <a:r>
              <a:rPr lang="ru-RU" altLang="ru-RU" sz="2000" b="1">
                <a:latin typeface="Verdana" pitchFamily="34" charset="0"/>
              </a:rPr>
              <a:t> –</a:t>
            </a:r>
            <a:r>
              <a:rPr lang="ru-RU" altLang="ru-RU" sz="2000" b="1" i="1">
                <a:latin typeface="Verdana" pitchFamily="34" charset="0"/>
              </a:rPr>
              <a:t> </a:t>
            </a:r>
            <a:r>
              <a:rPr lang="ru-RU" altLang="ru-RU" sz="2000" b="1">
                <a:latin typeface="Verdana" pitchFamily="34" charset="0"/>
              </a:rPr>
              <a:t>жұмысшының жабдықты күтуге және жұмыс орнын қалыпты жағдайда ұстауға жұмсайтын уақыты</a:t>
            </a:r>
            <a:endParaRPr lang="ru-RU" altLang="ru-RU" sz="1800"/>
          </a:p>
        </p:txBody>
      </p: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381000" y="3962400"/>
            <a:ext cx="3810000" cy="1219200"/>
          </a:xfrm>
          <a:prstGeom prst="rect">
            <a:avLst/>
          </a:prstGeom>
          <a:solidFill>
            <a:srgbClr val="FFFFE5"/>
          </a:solidFill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>
                <a:latin typeface="Verdana" pitchFamily="34" charset="0"/>
              </a:rPr>
              <a:t>Техникалық қызмет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>
                <a:latin typeface="Verdana" pitchFamily="34" charset="0"/>
              </a:rPr>
              <a:t>көрсету уақыты</a:t>
            </a: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4572000" y="3962400"/>
            <a:ext cx="4267200" cy="1219200"/>
          </a:xfrm>
          <a:prstGeom prst="rect">
            <a:avLst/>
          </a:prstGeom>
          <a:solidFill>
            <a:srgbClr val="FFFFE5"/>
          </a:solidFill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>
                <a:latin typeface="Verdana" pitchFamily="34" charset="0"/>
              </a:rPr>
              <a:t>Ұйымдастырушылық қызмет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200">
                <a:latin typeface="Verdana" pitchFamily="34" charset="0"/>
              </a:rPr>
              <a:t>көрсету уақыты</a:t>
            </a:r>
          </a:p>
        </p:txBody>
      </p:sp>
      <p:sp>
        <p:nvSpPr>
          <p:cNvPr id="13317" name="Line 8"/>
          <p:cNvSpPr>
            <a:spLocks noChangeShapeType="1"/>
          </p:cNvSpPr>
          <p:nvPr/>
        </p:nvSpPr>
        <p:spPr bwMode="auto">
          <a:xfrm flipH="1">
            <a:off x="2133600" y="2667000"/>
            <a:ext cx="1828800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3318" name="Line 9"/>
          <p:cNvSpPr>
            <a:spLocks noChangeShapeType="1"/>
          </p:cNvSpPr>
          <p:nvPr/>
        </p:nvSpPr>
        <p:spPr bwMode="auto">
          <a:xfrm>
            <a:off x="5029200" y="2667000"/>
            <a:ext cx="1524000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921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304800" y="168275"/>
            <a:ext cx="8458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2600" b="1" i="1">
                <a:solidFill>
                  <a:srgbClr val="0000CC"/>
                </a:solidFill>
                <a:latin typeface="Verdana" pitchFamily="34" charset="0"/>
              </a:rPr>
              <a:t>Өндірім нормасы</a:t>
            </a:r>
            <a:r>
              <a:rPr lang="ru-RU" altLang="ru-RU" sz="2400">
                <a:latin typeface="Verdana" pitchFamily="34" charset="0"/>
              </a:rPr>
              <a:t> бір жұмысшымен немесе бригадамен жоспарлы уақыт кезеңінде шығарылатын өнім бірлігінің санын анықтайды:</a:t>
            </a:r>
          </a:p>
        </p:txBody>
      </p: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395288" y="1565275"/>
            <a:ext cx="81359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b="1" i="1">
                <a:latin typeface="Verdana" pitchFamily="34" charset="0"/>
              </a:rPr>
              <a:t>Нөн = Тн / Ну,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i="1">
              <a:latin typeface="Verdana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kk-KZ" altLang="ru-RU" sz="2000">
                <a:latin typeface="Verdana" pitchFamily="34" charset="0"/>
              </a:rPr>
              <a:t>мұнда,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kk-KZ" altLang="ru-RU" sz="2000">
                <a:latin typeface="Verdana" pitchFamily="34" charset="0"/>
              </a:rPr>
              <a:t>Тн – нақты жұмыс уақытының қоры, сағат;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kk-KZ" altLang="ru-RU" sz="2000">
                <a:latin typeface="Verdana" pitchFamily="34" charset="0"/>
              </a:rPr>
              <a:t>Ну –өнім бірлігіне белгіленген уақыт нормасы, сағат.</a:t>
            </a:r>
          </a:p>
        </p:txBody>
      </p:sp>
      <p:sp>
        <p:nvSpPr>
          <p:cNvPr id="14340" name="Text Box 9"/>
          <p:cNvSpPr txBox="1">
            <a:spLocks noChangeArrowheads="1"/>
          </p:cNvSpPr>
          <p:nvPr/>
        </p:nvSpPr>
        <p:spPr bwMode="auto">
          <a:xfrm>
            <a:off x="152400" y="3429000"/>
            <a:ext cx="8991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2600" b="1" i="1">
                <a:solidFill>
                  <a:srgbClr val="0000CC"/>
                </a:solidFill>
                <a:latin typeface="Verdana" pitchFamily="34" charset="0"/>
              </a:rPr>
              <a:t>Қызмет көрсету нормасы</a:t>
            </a:r>
            <a:r>
              <a:rPr lang="ru-RU" altLang="ru-RU" sz="2400">
                <a:latin typeface="Verdana" pitchFamily="34" charset="0"/>
              </a:rPr>
              <a:t> – </a:t>
            </a:r>
            <a:r>
              <a:rPr lang="kk-KZ" altLang="ru-RU" sz="2400">
                <a:latin typeface="Verdana" pitchFamily="34" charset="0"/>
              </a:rPr>
              <a:t>бір уақыт өлшемі ішінде біліктілігі сай келетін жұмысшының қызмет көрсететін объектілер ( жұмыс орны, жабдық) саны</a:t>
            </a:r>
            <a:r>
              <a:rPr lang="ru-RU" altLang="ru-RU" sz="2400">
                <a:latin typeface="Verdana" pitchFamily="34" charset="0"/>
              </a:rPr>
              <a:t>.</a:t>
            </a:r>
          </a:p>
        </p:txBody>
      </p:sp>
      <p:sp>
        <p:nvSpPr>
          <p:cNvPr id="14341" name="Rectangle 10"/>
          <p:cNvSpPr>
            <a:spLocks noChangeArrowheads="1"/>
          </p:cNvSpPr>
          <p:nvPr/>
        </p:nvSpPr>
        <p:spPr bwMode="auto">
          <a:xfrm>
            <a:off x="395288" y="4787900"/>
            <a:ext cx="84963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b="1" i="1">
                <a:latin typeface="Verdana" pitchFamily="34" charset="0"/>
              </a:rPr>
              <a:t>Нқк =  Тн / </a:t>
            </a:r>
            <a:r>
              <a:rPr lang="en-US" altLang="ru-RU" sz="2800" b="1" i="1">
                <a:latin typeface="Verdana" pitchFamily="34" charset="0"/>
              </a:rPr>
              <a:t>t</a:t>
            </a:r>
            <a:r>
              <a:rPr lang="kk-KZ" altLang="ru-RU" sz="2800" b="1" i="1">
                <a:latin typeface="Verdana" pitchFamily="34" charset="0"/>
              </a:rPr>
              <a:t>қк,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kk-KZ" altLang="ru-RU" sz="900" b="1">
              <a:latin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2000">
                <a:latin typeface="Verdana" pitchFamily="34" charset="0"/>
              </a:rPr>
              <a:t>мұнда,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2000">
                <a:latin typeface="Verdana" pitchFamily="34" charset="0"/>
              </a:rPr>
              <a:t>tқк – бір жабдыққа қызмет көрсетуге жұмсалатын белгіленген уақыт нормасы, сағат.</a:t>
            </a:r>
          </a:p>
        </p:txBody>
      </p:sp>
    </p:spTree>
    <p:extLst>
      <p:ext uri="{BB962C8B-B14F-4D97-AF65-F5344CB8AC3E}">
        <p14:creationId xmlns:p14="http://schemas.microsoft.com/office/powerpoint/2010/main" val="3009746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5"/>
          <p:cNvGrpSpPr>
            <a:grpSpLocks/>
          </p:cNvGrpSpPr>
          <p:nvPr/>
        </p:nvGrpSpPr>
        <p:grpSpPr bwMode="auto">
          <a:xfrm>
            <a:off x="228600" y="304800"/>
            <a:ext cx="8686800" cy="1828800"/>
            <a:chOff x="96" y="432"/>
            <a:chExt cx="5472" cy="1152"/>
          </a:xfrm>
        </p:grpSpPr>
        <p:sp>
          <p:nvSpPr>
            <p:cNvPr id="15369" name="AutoShape 6"/>
            <p:cNvSpPr>
              <a:spLocks noChangeArrowheads="1"/>
            </p:cNvSpPr>
            <p:nvPr/>
          </p:nvSpPr>
          <p:spPr bwMode="auto">
            <a:xfrm>
              <a:off x="96" y="432"/>
              <a:ext cx="5472" cy="1152"/>
            </a:xfrm>
            <a:prstGeom prst="roundRect">
              <a:avLst>
                <a:gd name="adj" fmla="val 16667"/>
              </a:avLst>
            </a:prstGeom>
            <a:solidFill>
              <a:srgbClr val="FFFFE5"/>
            </a:solidFill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5370" name="Text Box 7"/>
            <p:cNvSpPr txBox="1">
              <a:spLocks noChangeArrowheads="1"/>
            </p:cNvSpPr>
            <p:nvPr/>
          </p:nvSpPr>
          <p:spPr bwMode="auto">
            <a:xfrm>
              <a:off x="192" y="528"/>
              <a:ext cx="5280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k-KZ" altLang="ru-RU" sz="2400" b="1" i="1">
                  <a:latin typeface="Verdana" pitchFamily="34" charset="0"/>
                </a:rPr>
                <a:t>Жұмысшылар санының нормасы</a:t>
              </a:r>
              <a:r>
                <a:rPr lang="kk-KZ" altLang="ru-RU" sz="1800" b="1" i="1">
                  <a:latin typeface="Verdana" pitchFamily="34" charset="0"/>
                </a:rPr>
                <a:t> </a:t>
              </a:r>
              <a:r>
                <a:rPr lang="kk-KZ" altLang="ru-RU" sz="2400">
                  <a:latin typeface="Verdana" pitchFamily="34" charset="0"/>
                </a:rPr>
                <a:t>-берілген жұмыс көлемін орындауға қажетті белгілі бір мамандығы бар жұмысшылар санын анықтайды.</a:t>
              </a:r>
            </a:p>
          </p:txBody>
        </p:sp>
      </p:grpSp>
      <p:grpSp>
        <p:nvGrpSpPr>
          <p:cNvPr id="15363" name="Group 8"/>
          <p:cNvGrpSpPr>
            <a:grpSpLocks/>
          </p:cNvGrpSpPr>
          <p:nvPr/>
        </p:nvGrpSpPr>
        <p:grpSpPr bwMode="auto">
          <a:xfrm>
            <a:off x="228600" y="2514600"/>
            <a:ext cx="8686800" cy="1828800"/>
            <a:chOff x="96" y="1728"/>
            <a:chExt cx="5472" cy="1152"/>
          </a:xfrm>
        </p:grpSpPr>
        <p:sp>
          <p:nvSpPr>
            <p:cNvPr id="15367" name="AutoShape 9"/>
            <p:cNvSpPr>
              <a:spLocks noChangeArrowheads="1"/>
            </p:cNvSpPr>
            <p:nvPr/>
          </p:nvSpPr>
          <p:spPr bwMode="auto">
            <a:xfrm>
              <a:off x="96" y="1728"/>
              <a:ext cx="5472" cy="1152"/>
            </a:xfrm>
            <a:prstGeom prst="roundRect">
              <a:avLst>
                <a:gd name="adj" fmla="val 16667"/>
              </a:avLst>
            </a:prstGeom>
            <a:solidFill>
              <a:srgbClr val="FFFFE5"/>
            </a:solidFill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5368" name="Text Box 10"/>
            <p:cNvSpPr txBox="1">
              <a:spLocks noChangeArrowheads="1"/>
            </p:cNvSpPr>
            <p:nvPr/>
          </p:nvSpPr>
          <p:spPr bwMode="auto">
            <a:xfrm>
              <a:off x="192" y="1824"/>
              <a:ext cx="5280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k-KZ" altLang="ru-RU" sz="2400" b="1" i="1">
                  <a:latin typeface="Verdana" pitchFamily="34" charset="0"/>
                </a:rPr>
                <a:t>Нормаланған тапсырма - </a:t>
              </a:r>
              <a:r>
                <a:rPr lang="kk-KZ" altLang="ru-RU" sz="2400">
                  <a:latin typeface="Verdana" pitchFamily="34" charset="0"/>
                </a:rPr>
                <a:t>белгілі бір уақыт ішінде бір жұмысшы немесе бригада орындауға міндетті жұмыс түрі мен көлемін анықтайды.</a:t>
              </a:r>
            </a:p>
          </p:txBody>
        </p:sp>
      </p:grpSp>
      <p:grpSp>
        <p:nvGrpSpPr>
          <p:cNvPr id="15364" name="Group 11"/>
          <p:cNvGrpSpPr>
            <a:grpSpLocks/>
          </p:cNvGrpSpPr>
          <p:nvPr/>
        </p:nvGrpSpPr>
        <p:grpSpPr bwMode="auto">
          <a:xfrm>
            <a:off x="228600" y="4724400"/>
            <a:ext cx="8686800" cy="1828800"/>
            <a:chOff x="144" y="2976"/>
            <a:chExt cx="5472" cy="1152"/>
          </a:xfrm>
        </p:grpSpPr>
        <p:sp>
          <p:nvSpPr>
            <p:cNvPr id="15365" name="AutoShape 12"/>
            <p:cNvSpPr>
              <a:spLocks noChangeArrowheads="1"/>
            </p:cNvSpPr>
            <p:nvPr/>
          </p:nvSpPr>
          <p:spPr bwMode="auto">
            <a:xfrm>
              <a:off x="144" y="2976"/>
              <a:ext cx="5472" cy="1152"/>
            </a:xfrm>
            <a:prstGeom prst="roundRect">
              <a:avLst>
                <a:gd name="adj" fmla="val 16667"/>
              </a:avLst>
            </a:prstGeom>
            <a:solidFill>
              <a:srgbClr val="FFFFE5"/>
            </a:solidFill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5366" name="Text Box 13"/>
            <p:cNvSpPr txBox="1">
              <a:spLocks noChangeArrowheads="1"/>
            </p:cNvSpPr>
            <p:nvPr/>
          </p:nvSpPr>
          <p:spPr bwMode="auto">
            <a:xfrm>
              <a:off x="192" y="3168"/>
              <a:ext cx="528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FontTx/>
                <a:buNone/>
              </a:pPr>
              <a:r>
                <a:rPr lang="kk-KZ" altLang="ru-RU" sz="2400" b="1" i="1">
                  <a:latin typeface="Verdana" pitchFamily="34" charset="0"/>
                </a:rPr>
                <a:t>Басқару нормасы - </a:t>
              </a:r>
              <a:r>
                <a:rPr lang="kk-KZ" altLang="ru-RU" sz="2400">
                  <a:latin typeface="Verdana" pitchFamily="34" charset="0"/>
                </a:rPr>
                <a:t>бір жетекшіге бағынатын жұмысшылар санын анықтайды.</a:t>
              </a:r>
              <a:r>
                <a:rPr lang="ru-RU" altLang="ru-RU" sz="2400">
                  <a:latin typeface="Verdana" pitchFamily="34" charset="0"/>
                </a:rPr>
                <a:t> </a:t>
              </a:r>
              <a:endParaRPr lang="ru-RU" altLang="ru-RU" sz="2400" b="1"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992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219200" y="319088"/>
            <a:ext cx="6553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i="1">
                <a:solidFill>
                  <a:srgbClr val="003300"/>
                </a:solidFill>
                <a:latin typeface="Verdana" pitchFamily="34" charset="0"/>
              </a:rPr>
              <a:t>Нормалау әдістері</a:t>
            </a:r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468313" y="1844675"/>
            <a:ext cx="3657600" cy="533400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Verdana" pitchFamily="34" charset="0"/>
              </a:rPr>
              <a:t>Аналитикалық әдіс</a:t>
            </a: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5148263" y="1844675"/>
            <a:ext cx="3352800" cy="533400"/>
          </a:xfrm>
          <a:prstGeom prst="rect">
            <a:avLst/>
          </a:prstGeom>
          <a:solidFill>
            <a:srgbClr val="FFE7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Verdana" pitchFamily="34" charset="0"/>
              </a:rPr>
              <a:t>Жиынтық әдіс</a:t>
            </a:r>
          </a:p>
        </p:txBody>
      </p:sp>
      <p:sp>
        <p:nvSpPr>
          <p:cNvPr id="16389" name="Line 8"/>
          <p:cNvSpPr>
            <a:spLocks noChangeShapeType="1"/>
          </p:cNvSpPr>
          <p:nvPr/>
        </p:nvSpPr>
        <p:spPr bwMode="auto">
          <a:xfrm flipH="1">
            <a:off x="1116013" y="2420938"/>
            <a:ext cx="5334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6390" name="Line 9"/>
          <p:cNvSpPr>
            <a:spLocks noChangeShapeType="1"/>
          </p:cNvSpPr>
          <p:nvPr/>
        </p:nvSpPr>
        <p:spPr bwMode="auto">
          <a:xfrm>
            <a:off x="2843213" y="2420938"/>
            <a:ext cx="609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6391" name="Line 10"/>
          <p:cNvSpPr>
            <a:spLocks noChangeShapeType="1"/>
          </p:cNvSpPr>
          <p:nvPr/>
        </p:nvSpPr>
        <p:spPr bwMode="auto">
          <a:xfrm flipH="1">
            <a:off x="5508625" y="2492375"/>
            <a:ext cx="4572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6392" name="Line 11"/>
          <p:cNvSpPr>
            <a:spLocks noChangeShapeType="1"/>
          </p:cNvSpPr>
          <p:nvPr/>
        </p:nvSpPr>
        <p:spPr bwMode="auto">
          <a:xfrm>
            <a:off x="7524750" y="2420938"/>
            <a:ext cx="4572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6393" name="Line 12"/>
          <p:cNvSpPr>
            <a:spLocks noChangeShapeType="1"/>
          </p:cNvSpPr>
          <p:nvPr/>
        </p:nvSpPr>
        <p:spPr bwMode="auto">
          <a:xfrm flipH="1">
            <a:off x="2268538" y="836613"/>
            <a:ext cx="19050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179388" y="2852738"/>
            <a:ext cx="2241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Verdana" pitchFamily="34" charset="0"/>
              </a:rPr>
              <a:t>Аналитикалық-есептік әдіс</a:t>
            </a:r>
          </a:p>
        </p:txBody>
      </p:sp>
      <p:sp>
        <p:nvSpPr>
          <p:cNvPr id="16395" name="Text Box 15"/>
          <p:cNvSpPr txBox="1">
            <a:spLocks noChangeArrowheads="1"/>
          </p:cNvSpPr>
          <p:nvPr/>
        </p:nvSpPr>
        <p:spPr bwMode="auto">
          <a:xfrm>
            <a:off x="4932363" y="2852738"/>
            <a:ext cx="18510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Verdana" pitchFamily="34" charset="0"/>
              </a:rPr>
              <a:t>Тәжірибелік әдіс</a:t>
            </a:r>
          </a:p>
        </p:txBody>
      </p:sp>
      <p:sp>
        <p:nvSpPr>
          <p:cNvPr id="16396" name="Text Box 16"/>
          <p:cNvSpPr txBox="1">
            <a:spLocks noChangeArrowheads="1"/>
          </p:cNvSpPr>
          <p:nvPr/>
        </p:nvSpPr>
        <p:spPr bwMode="auto">
          <a:xfrm>
            <a:off x="6858000" y="2852738"/>
            <a:ext cx="228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Verdana" pitchFamily="34" charset="0"/>
              </a:rPr>
              <a:t>Статистикалық әдіс</a:t>
            </a:r>
          </a:p>
        </p:txBody>
      </p:sp>
      <p:sp>
        <p:nvSpPr>
          <p:cNvPr id="16397" name="Line 17"/>
          <p:cNvSpPr>
            <a:spLocks noChangeShapeType="1"/>
          </p:cNvSpPr>
          <p:nvPr/>
        </p:nvSpPr>
        <p:spPr bwMode="auto">
          <a:xfrm>
            <a:off x="4716463" y="836613"/>
            <a:ext cx="19050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6398" name="Rectangle 18"/>
          <p:cNvSpPr>
            <a:spLocks noChangeArrowheads="1"/>
          </p:cNvSpPr>
          <p:nvPr/>
        </p:nvSpPr>
        <p:spPr bwMode="auto">
          <a:xfrm>
            <a:off x="5148263" y="3644900"/>
            <a:ext cx="3744912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нормалар нақты еңбек процесінің талдауынсыз және еңбекті тиімді ұйымдастыруды жобалаусыз-ақ нормалаушының тәжірибесі негізінде ұқсас жұмыстардың орындалуы жөніндегі статистикалық берілістер негізінде белгіленеді.</a:t>
            </a:r>
          </a:p>
        </p:txBody>
      </p:sp>
      <p:sp>
        <p:nvSpPr>
          <p:cNvPr id="16399" name="Text Box 19"/>
          <p:cNvSpPr txBox="1">
            <a:spLocks noChangeArrowheads="1"/>
          </p:cNvSpPr>
          <p:nvPr/>
        </p:nvSpPr>
        <p:spPr bwMode="auto">
          <a:xfrm>
            <a:off x="2484438" y="2852738"/>
            <a:ext cx="22320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k-KZ" altLang="ru-RU" sz="1800" b="1">
                <a:latin typeface="Verdana" pitchFamily="34" charset="0"/>
              </a:rPr>
              <a:t>Аналитикалық-зерттеу әдісі</a:t>
            </a:r>
            <a:endParaRPr lang="ru-RU" altLang="ru-RU" sz="1800" b="1">
              <a:latin typeface="Verdana" pitchFamily="34" charset="0"/>
            </a:endParaRPr>
          </a:p>
        </p:txBody>
      </p:sp>
      <p:sp>
        <p:nvSpPr>
          <p:cNvPr id="16400" name="Rectangle 20"/>
          <p:cNvSpPr>
            <a:spLocks noChangeArrowheads="1"/>
          </p:cNvSpPr>
          <p:nvPr/>
        </p:nvSpPr>
        <p:spPr bwMode="auto">
          <a:xfrm>
            <a:off x="250825" y="3789363"/>
            <a:ext cx="42243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1706563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706563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7065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7065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7065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065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065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065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065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800">
                <a:latin typeface="Verdana" pitchFamily="34" charset="0"/>
              </a:rPr>
              <a:t>жұмыс орнының өндірістік мүмкіншіліктерін және әр элемент пен операцияға кететін шығындарды алдын ала талдауға негізделеді</a:t>
            </a:r>
            <a:r>
              <a:rPr lang="ru-RU" altLang="ru-RU" sz="1800"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5447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381000" y="76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i="1">
                <a:solidFill>
                  <a:srgbClr val="003300"/>
                </a:solidFill>
                <a:latin typeface="Verdana" pitchFamily="34" charset="0"/>
              </a:rPr>
              <a:t>Еңбек процессін зерттеуді жүргізеді: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250825" y="692150"/>
            <a:ext cx="8686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Ш"/>
            </a:pPr>
            <a:r>
              <a:rPr lang="kk-KZ" altLang="ru-RU" sz="2400">
                <a:latin typeface="Verdana" pitchFamily="34" charset="0"/>
              </a:rPr>
              <a:t>Аналитикалық-есептік әдісімен;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Ш"/>
            </a:pPr>
            <a:r>
              <a:rPr lang="kk-KZ" altLang="ru-RU" sz="2400">
                <a:latin typeface="Verdana" pitchFamily="34" charset="0"/>
              </a:rPr>
              <a:t>Аналитикалық-зерттеу әдісмен.</a:t>
            </a:r>
            <a:endParaRPr lang="ru-RU" altLang="ru-RU" sz="2400">
              <a:solidFill>
                <a:srgbClr val="990000"/>
              </a:solidFill>
              <a:latin typeface="Verdana" pitchFamily="34" charset="0"/>
            </a:endParaRP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2438400" y="1676400"/>
            <a:ext cx="403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Verdana" pitchFamily="34" charset="0"/>
              </a:rPr>
              <a:t>Бұл үшін қолданады:</a:t>
            </a:r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 flipH="1">
            <a:off x="1981200" y="2133600"/>
            <a:ext cx="16764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495800" y="2133600"/>
            <a:ext cx="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>
            <a:off x="5334000" y="2133600"/>
            <a:ext cx="175260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pSp>
        <p:nvGrpSpPr>
          <p:cNvPr id="17416" name="Group 11"/>
          <p:cNvGrpSpPr>
            <a:grpSpLocks/>
          </p:cNvGrpSpPr>
          <p:nvPr/>
        </p:nvGrpSpPr>
        <p:grpSpPr bwMode="auto">
          <a:xfrm>
            <a:off x="152400" y="3124200"/>
            <a:ext cx="2514600" cy="3124200"/>
            <a:chOff x="96" y="1968"/>
            <a:chExt cx="1584" cy="1968"/>
          </a:xfrm>
        </p:grpSpPr>
        <p:sp>
          <p:nvSpPr>
            <p:cNvPr id="17423" name="AutoShape 12"/>
            <p:cNvSpPr>
              <a:spLocks noChangeArrowheads="1"/>
            </p:cNvSpPr>
            <p:nvPr/>
          </p:nvSpPr>
          <p:spPr bwMode="auto">
            <a:xfrm>
              <a:off x="96" y="1968"/>
              <a:ext cx="1584" cy="1968"/>
            </a:xfrm>
            <a:prstGeom prst="roundRect">
              <a:avLst>
                <a:gd name="adj" fmla="val 16667"/>
              </a:avLst>
            </a:prstGeom>
            <a:solidFill>
              <a:srgbClr val="FFF3FF"/>
            </a:solidFill>
            <a:ln w="38100" cap="rnd">
              <a:solidFill>
                <a:srgbClr val="99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7424" name="Text Box 13"/>
            <p:cNvSpPr txBox="1">
              <a:spLocks noChangeArrowheads="1"/>
            </p:cNvSpPr>
            <p:nvPr/>
          </p:nvSpPr>
          <p:spPr bwMode="auto">
            <a:xfrm>
              <a:off x="96" y="2016"/>
              <a:ext cx="1584" cy="1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>
                  <a:solidFill>
                    <a:srgbClr val="0000CC"/>
                  </a:solidFill>
                  <a:latin typeface="Verdana" pitchFamily="34" charset="0"/>
                </a:rPr>
                <a:t>Хронометраж</a:t>
              </a:r>
              <a:r>
                <a:rPr lang="ru-RU" altLang="ru-RU" sz="1800" b="1">
                  <a:latin typeface="Verdana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 b="1">
                <a:latin typeface="Verdana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>
                  <a:latin typeface="Verdana" pitchFamily="34" charset="0"/>
                </a:rPr>
                <a:t>(</a:t>
              </a:r>
              <a:r>
                <a:rPr lang="kk-KZ" altLang="ru-RU" sz="1800" b="1">
                  <a:latin typeface="Verdana" pitchFamily="34" charset="0"/>
                </a:rPr>
                <a:t>нақты бір өнім түрі бойынша оперативті уақыттың зерттелетін эелементтерінің ұзақтығы алынады</a:t>
              </a:r>
              <a:r>
                <a:rPr lang="ru-RU" altLang="ru-RU" sz="1800" b="1">
                  <a:latin typeface="Verdana" pitchFamily="34" charset="0"/>
                </a:rPr>
                <a:t>)</a:t>
              </a:r>
            </a:p>
          </p:txBody>
        </p:sp>
      </p:grpSp>
      <p:grpSp>
        <p:nvGrpSpPr>
          <p:cNvPr id="17417" name="Group 14"/>
          <p:cNvGrpSpPr>
            <a:grpSpLocks/>
          </p:cNvGrpSpPr>
          <p:nvPr/>
        </p:nvGrpSpPr>
        <p:grpSpPr bwMode="auto">
          <a:xfrm>
            <a:off x="2819400" y="3124200"/>
            <a:ext cx="2895600" cy="3657600"/>
            <a:chOff x="1920" y="1872"/>
            <a:chExt cx="1824" cy="2304"/>
          </a:xfrm>
        </p:grpSpPr>
        <p:sp>
          <p:nvSpPr>
            <p:cNvPr id="17421" name="AutoShape 15"/>
            <p:cNvSpPr>
              <a:spLocks noChangeArrowheads="1"/>
            </p:cNvSpPr>
            <p:nvPr/>
          </p:nvSpPr>
          <p:spPr bwMode="auto">
            <a:xfrm>
              <a:off x="1920" y="1872"/>
              <a:ext cx="1824" cy="2304"/>
            </a:xfrm>
            <a:prstGeom prst="roundRect">
              <a:avLst>
                <a:gd name="adj" fmla="val 16667"/>
              </a:avLst>
            </a:prstGeom>
            <a:solidFill>
              <a:srgbClr val="FFF3FF"/>
            </a:solidFill>
            <a:ln w="38100" cap="rnd">
              <a:solidFill>
                <a:srgbClr val="99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7422" name="Text Box 16"/>
            <p:cNvSpPr txBox="1">
              <a:spLocks noChangeArrowheads="1"/>
            </p:cNvSpPr>
            <p:nvPr/>
          </p:nvSpPr>
          <p:spPr bwMode="auto">
            <a:xfrm>
              <a:off x="2016" y="1920"/>
              <a:ext cx="1680" cy="2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>
                  <a:solidFill>
                    <a:srgbClr val="0000CC"/>
                  </a:solidFill>
                  <a:latin typeface="Verdana" pitchFamily="34" charset="0"/>
                </a:rPr>
                <a:t>Жұмыс күнінің фотографиясы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2000" b="1">
                <a:solidFill>
                  <a:srgbClr val="0000CC"/>
                </a:solidFill>
                <a:latin typeface="Verdana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>
                  <a:latin typeface="Verdana" pitchFamily="34" charset="0"/>
                </a:rPr>
                <a:t>(</a:t>
              </a:r>
              <a:r>
                <a:rPr lang="kk-KZ" altLang="ru-RU" sz="1800" b="1">
                  <a:latin typeface="Verdana" pitchFamily="34" charset="0"/>
                </a:rPr>
                <a:t>белгілі бір уақыт ішінде қадағалаған барлық жұмыс түрлері мен үзілістерге кеткен уақыт шығыны белгіленеді</a:t>
              </a:r>
              <a:r>
                <a:rPr lang="ru-RU" altLang="ru-RU" sz="1800">
                  <a:latin typeface="Verdana" pitchFamily="34" charset="0"/>
                </a:rPr>
                <a:t> </a:t>
              </a:r>
              <a:r>
                <a:rPr lang="ru-RU" altLang="ru-RU" sz="1800" b="1">
                  <a:latin typeface="Verdana" pitchFamily="34" charset="0"/>
                </a:rPr>
                <a:t>)</a:t>
              </a:r>
            </a:p>
          </p:txBody>
        </p:sp>
      </p:grpSp>
      <p:grpSp>
        <p:nvGrpSpPr>
          <p:cNvPr id="17418" name="Group 17"/>
          <p:cNvGrpSpPr>
            <a:grpSpLocks/>
          </p:cNvGrpSpPr>
          <p:nvPr/>
        </p:nvGrpSpPr>
        <p:grpSpPr bwMode="auto">
          <a:xfrm>
            <a:off x="5867400" y="3124200"/>
            <a:ext cx="3200400" cy="3657600"/>
            <a:chOff x="3744" y="1920"/>
            <a:chExt cx="2016" cy="2304"/>
          </a:xfrm>
        </p:grpSpPr>
        <p:sp>
          <p:nvSpPr>
            <p:cNvPr id="17419" name="AutoShape 18"/>
            <p:cNvSpPr>
              <a:spLocks noChangeArrowheads="1"/>
            </p:cNvSpPr>
            <p:nvPr/>
          </p:nvSpPr>
          <p:spPr bwMode="auto">
            <a:xfrm>
              <a:off x="3744" y="1920"/>
              <a:ext cx="2016" cy="2304"/>
            </a:xfrm>
            <a:prstGeom prst="roundRect">
              <a:avLst>
                <a:gd name="adj" fmla="val 16667"/>
              </a:avLst>
            </a:prstGeom>
            <a:solidFill>
              <a:srgbClr val="FFF3FF"/>
            </a:solidFill>
            <a:ln w="38100" cap="rnd">
              <a:solidFill>
                <a:srgbClr val="99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/>
            </a:p>
          </p:txBody>
        </p:sp>
        <p:sp>
          <p:nvSpPr>
            <p:cNvPr id="17420" name="Text Box 19"/>
            <p:cNvSpPr txBox="1">
              <a:spLocks noChangeArrowheads="1"/>
            </p:cNvSpPr>
            <p:nvPr/>
          </p:nvSpPr>
          <p:spPr bwMode="auto">
            <a:xfrm>
              <a:off x="3792" y="2023"/>
              <a:ext cx="1872" cy="1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>
                  <a:solidFill>
                    <a:srgbClr val="0000CC"/>
                  </a:solidFill>
                  <a:latin typeface="Verdana" pitchFamily="34" charset="0"/>
                </a:rPr>
                <a:t>Фотохронометраж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ru-RU" altLang="ru-RU" sz="1800" b="1">
                <a:latin typeface="Verdana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>
                  <a:latin typeface="Verdana" pitchFamily="34" charset="0"/>
                </a:rPr>
                <a:t>(</a:t>
              </a:r>
              <a:r>
                <a:rPr lang="kk-KZ" altLang="ru-RU" sz="1800" b="1">
                  <a:latin typeface="Verdana" pitchFamily="34" charset="0"/>
                </a:rPr>
                <a:t>уақыт шығынының құрылымы мен өндірістік операцияның жеке элементтерінің ұзақтығын бір мезгілде анықтау үшін</a:t>
              </a:r>
              <a:r>
                <a:rPr lang="ru-RU" altLang="ru-RU" sz="1800" b="1">
                  <a:latin typeface="Verdana" pitchFamily="34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8935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</TotalTime>
  <Words>642</Words>
  <Application>Microsoft Office PowerPoint</Application>
  <PresentationFormat>Экран (4:3)</PresentationFormat>
  <Paragraphs>111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Сагидолдина</dc:creator>
  <cp:lastModifiedBy>Асем Сагидолдина</cp:lastModifiedBy>
  <cp:revision>1</cp:revision>
  <dcterms:created xsi:type="dcterms:W3CDTF">2021-12-03T07:16:19Z</dcterms:created>
  <dcterms:modified xsi:type="dcterms:W3CDTF">2021-12-03T07:19:40Z</dcterms:modified>
</cp:coreProperties>
</file>